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2"/>
  </p:notesMasterIdLst>
  <p:sldIdLst>
    <p:sldId id="257" r:id="rId2"/>
    <p:sldId id="278" r:id="rId3"/>
    <p:sldId id="258" r:id="rId4"/>
    <p:sldId id="280" r:id="rId5"/>
    <p:sldId id="259" r:id="rId6"/>
    <p:sldId id="281" r:id="rId7"/>
    <p:sldId id="306" r:id="rId8"/>
    <p:sldId id="307" r:id="rId9"/>
    <p:sldId id="261" r:id="rId10"/>
    <p:sldId id="262" r:id="rId11"/>
    <p:sldId id="305" r:id="rId12"/>
    <p:sldId id="264" r:id="rId13"/>
    <p:sldId id="299" r:id="rId14"/>
    <p:sldId id="266" r:id="rId15"/>
    <p:sldId id="283" r:id="rId16"/>
    <p:sldId id="276" r:id="rId17"/>
    <p:sldId id="308" r:id="rId18"/>
    <p:sldId id="267" r:id="rId19"/>
    <p:sldId id="292" r:id="rId20"/>
    <p:sldId id="300" r:id="rId21"/>
    <p:sldId id="284" r:id="rId22"/>
    <p:sldId id="268" r:id="rId23"/>
    <p:sldId id="309" r:id="rId24"/>
    <p:sldId id="310" r:id="rId25"/>
    <p:sldId id="269" r:id="rId26"/>
    <p:sldId id="304" r:id="rId27"/>
    <p:sldId id="295" r:id="rId28"/>
    <p:sldId id="275" r:id="rId29"/>
    <p:sldId id="286" r:id="rId30"/>
    <p:sldId id="298" r:id="rId31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33"/>
    </p:embeddedFont>
    <p:embeddedFont>
      <p:font typeface="한컴 윤체 M" panose="02020603020101020101" pitchFamily="18" charset="-127"/>
      <p:regular r:id="rId34"/>
    </p:embeddedFont>
    <p:embeddedFont>
      <p:font typeface="함초롬바탕" panose="02030504000101010101" pitchFamily="18" charset="-127"/>
      <p:regular r:id="rId35"/>
      <p:bold r:id="rId36"/>
    </p:embeddedFont>
    <p:embeddedFont>
      <p:font typeface="한컴 윤체 L" panose="02020603020101020101" pitchFamily="18" charset="-127"/>
      <p:regular r:id="rId37"/>
    </p:embeddedFont>
    <p:embeddedFont>
      <p:font typeface="나눔손글씨 펜" panose="03040600000000000000" pitchFamily="66" charset="-127"/>
      <p:regular r:id="rId38"/>
    </p:embeddedFont>
    <p:embeddedFont>
      <p:font typeface="배달의민족 한나는 열한살" panose="020B0600000101010101" pitchFamily="50" charset="-127"/>
      <p:regular r:id="rId39"/>
    </p:embeddedFont>
    <p:embeddedFont>
      <p:font typeface="맑은 고딕" panose="020B0503020000020004" pitchFamily="50" charset="-127"/>
      <p:regular r:id="rId40"/>
      <p:bold r:id="rId4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n" initials="j" lastIdx="1" clrIdx="0">
    <p:extLst>
      <p:ext uri="{19B8F6BF-5375-455C-9EA6-DF929625EA0E}">
        <p15:presenceInfo xmlns:p15="http://schemas.microsoft.com/office/powerpoint/2012/main" userId="ju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9F3D"/>
    <a:srgbClr val="FF9900"/>
    <a:srgbClr val="3AF050"/>
    <a:srgbClr val="5BD96A"/>
    <a:srgbClr val="33ED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70" autoAdjust="0"/>
  </p:normalViewPr>
  <p:slideViewPr>
    <p:cSldViewPr snapToGrid="0">
      <p:cViewPr varScale="1">
        <p:scale>
          <a:sx n="45" d="100"/>
          <a:sy n="45" d="100"/>
        </p:scale>
        <p:origin x="30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un\Documents\&#52852;&#52852;&#50724;&#53665;%20&#48155;&#51008;%20&#54028;&#51068;\&#51068;&#48376;%20&#51204;&#44592;&#52264;%20&#48372;&#44553;&#54788;&#54889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&#53685;&#54633;%20&#47928;&#49436;1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BigData\%5b&#50756;&#44208;&#54032;%5d&#45684;&#49828;_&#48976;&#49100;_&#46041;&#54840;&#54924;_&#45800;&#50612;&#48712;&#46020;12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Sheet1!$L$10</c:f>
              <c:strCache>
                <c:ptCount val="1"/>
                <c:pt idx="0">
                  <c:v>한국</c:v>
                </c:pt>
              </c:strCache>
            </c:strRef>
          </c:tx>
          <c:spPr>
            <a:solidFill>
              <a:srgbClr val="0070C0"/>
            </a:solidFill>
            <a:ln>
              <a:solidFill>
                <a:schemeClr val="accent1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1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1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Sheet1!$K$11:$K$15</c:f>
              <c:numCache>
                <c:formatCode>General</c:formatCode>
                <c:ptCount val="5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</c:numCache>
            </c:numRef>
          </c:cat>
          <c:val>
            <c:numRef>
              <c:f>Sheet1!$L$11:$L$15</c:f>
              <c:numCache>
                <c:formatCode>_(* #,##0_);_(* \(#,##0\);_(* "-"_);_(@_)</c:formatCode>
                <c:ptCount val="5"/>
                <c:pt idx="0">
                  <c:v>338</c:v>
                </c:pt>
                <c:pt idx="1">
                  <c:v>1091</c:v>
                </c:pt>
                <c:pt idx="2">
                  <c:v>1871</c:v>
                </c:pt>
                <c:pt idx="3">
                  <c:v>2946</c:v>
                </c:pt>
                <c:pt idx="4">
                  <c:v>5767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C0-4217-9977-19BD5323B312}"/>
            </c:ext>
          </c:extLst>
        </c:ser>
        <c:ser>
          <c:idx val="1"/>
          <c:order val="1"/>
          <c:tx>
            <c:strRef>
              <c:f>Sheet1!$M$10</c:f>
              <c:strCache>
                <c:ptCount val="1"/>
                <c:pt idx="0">
                  <c:v>일본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2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2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Sheet1!$K$11:$K$15</c:f>
              <c:numCache>
                <c:formatCode>General</c:formatCode>
                <c:ptCount val="5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</c:numCache>
            </c:numRef>
          </c:cat>
          <c:val>
            <c:numRef>
              <c:f>Sheet1!$M$11:$M$15</c:f>
              <c:numCache>
                <c:formatCode>_(* #,##0_);_(* \(#,##0\);_(* "-"_);_(@_)</c:formatCode>
                <c:ptCount val="5"/>
                <c:pt idx="0">
                  <c:v>4940</c:v>
                </c:pt>
                <c:pt idx="1">
                  <c:v>13599</c:v>
                </c:pt>
                <c:pt idx="2">
                  <c:v>25336</c:v>
                </c:pt>
                <c:pt idx="3">
                  <c:v>39168</c:v>
                </c:pt>
                <c:pt idx="4">
                  <c:v>53373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C0-4217-9977-19BD5323B31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290531144"/>
        <c:axId val="290532128"/>
        <c:axId val="333891784"/>
      </c:bar3DChart>
      <c:catAx>
        <c:axId val="290531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0532128"/>
        <c:crosses val="autoZero"/>
        <c:auto val="1"/>
        <c:lblAlgn val="ctr"/>
        <c:lblOffset val="100"/>
        <c:noMultiLvlLbl val="0"/>
      </c:catAx>
      <c:valAx>
        <c:axId val="290532128"/>
        <c:scaling>
          <c:orientation val="minMax"/>
        </c:scaling>
        <c:delete val="1"/>
        <c:axPos val="l"/>
        <c:numFmt formatCode="_(* #,##0_);_(* \(#,##0\);_(* &quot;-&quot;_);_(@_)" sourceLinked="1"/>
        <c:majorTickMark val="out"/>
        <c:minorTickMark val="none"/>
        <c:tickLblPos val="nextTo"/>
        <c:crossAx val="290531144"/>
        <c:crosses val="autoZero"/>
        <c:crossBetween val="between"/>
      </c:valAx>
      <c:serAx>
        <c:axId val="33389178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90532128"/>
        <c:crosses val="autoZero"/>
      </c:serAx>
      <c:dTable>
        <c:showHorzBorder val="1"/>
        <c:showVertBorder val="1"/>
        <c:showOutline val="1"/>
        <c:showKeys val="1"/>
        <c:spPr>
          <a:noFill/>
          <a:ln w="9525">
            <a:solidFill>
              <a:schemeClr val="dk1">
                <a:lumMod val="50000"/>
                <a:lumOff val="50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6350" cap="flat" cmpd="sng" algn="ctr">
      <a:solidFill>
        <a:schemeClr val="dk1">
          <a:tint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2AF-4409-AB8F-8A7851FE7DA3}"/>
              </c:ext>
            </c:extLst>
          </c:dPt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92AF-4409-AB8F-8A7851FE7DA3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ko-KR" dirty="0"/>
                      <a:t>691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2AF-4409-AB8F-8A7851FE7DA3}"/>
                </c:ext>
              </c:extLst>
            </c:dLbl>
            <c:dLbl>
              <c:idx val="1"/>
              <c:layout>
                <c:manualLayout>
                  <c:x val="2.155980906633091E-7"/>
                  <c:y val="0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05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ko-KR"/>
                      <a:t>14,754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layout>
                    <c:manualLayout>
                      <c:w val="0.25239766636626659"/>
                      <c:h val="0.1689374274123950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92AF-4409-AB8F-8A7851FE7D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Sheet1!$D$8:$D$9</c:f>
              <c:strCache>
                <c:ptCount val="2"/>
                <c:pt idx="0">
                  <c:v>한국</c:v>
                </c:pt>
                <c:pt idx="1">
                  <c:v>일본</c:v>
                </c:pt>
              </c:strCache>
            </c:strRef>
          </c:cat>
          <c:val>
            <c:numRef>
              <c:f>Sheet1!$E$8:$E$9</c:f>
              <c:numCache>
                <c:formatCode>#,##0</c:formatCode>
                <c:ptCount val="2"/>
                <c:pt idx="0" formatCode="General">
                  <c:v>686</c:v>
                </c:pt>
                <c:pt idx="1">
                  <c:v>14754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2AF-4409-AB8F-8A7851FE7DA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28570216"/>
        <c:axId val="428569888"/>
      </c:barChart>
      <c:catAx>
        <c:axId val="428570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28569888"/>
        <c:crosses val="autoZero"/>
        <c:auto val="1"/>
        <c:lblAlgn val="ctr"/>
        <c:lblOffset val="100"/>
        <c:noMultiLvlLbl val="0"/>
      </c:catAx>
      <c:valAx>
        <c:axId val="428569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28570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'(완결판)뉴스_뽐뿌_동호회_단어빈도12'!$C$2:$C$7</c:f>
              <c:strCache>
                <c:ptCount val="6"/>
                <c:pt idx="0">
                  <c:v>친환경</c:v>
                </c:pt>
                <c:pt idx="1">
                  <c:v>보조금</c:v>
                </c:pt>
                <c:pt idx="2">
                  <c:v>시스템</c:v>
                </c:pt>
                <c:pt idx="3">
                  <c:v>에너지</c:v>
                </c:pt>
                <c:pt idx="4">
                  <c:v>하이브리드</c:v>
                </c:pt>
                <c:pt idx="5">
                  <c:v>배터리</c:v>
                </c:pt>
              </c:strCache>
            </c:strRef>
          </c:cat>
          <c:val>
            <c:numRef>
              <c:f>'(완결판)뉴스_뽐뿌_동호회_단어빈도12'!$D$2:$D$7</c:f>
              <c:numCache>
                <c:formatCode>General</c:formatCode>
                <c:ptCount val="6"/>
                <c:pt idx="0">
                  <c:v>1471</c:v>
                </c:pt>
                <c:pt idx="1">
                  <c:v>1481</c:v>
                </c:pt>
                <c:pt idx="2">
                  <c:v>1805</c:v>
                </c:pt>
                <c:pt idx="3">
                  <c:v>3837</c:v>
                </c:pt>
                <c:pt idx="4">
                  <c:v>4173</c:v>
                </c:pt>
                <c:pt idx="5">
                  <c:v>5933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E9-40E6-A303-BA1C8774CB1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overlap val="-50"/>
        <c:axId val="224148976"/>
        <c:axId val="224150616"/>
      </c:barChart>
      <c:catAx>
        <c:axId val="224148976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24150616"/>
        <c:crosses val="autoZero"/>
        <c:auto val="1"/>
        <c:lblAlgn val="ctr"/>
        <c:lblOffset val="100"/>
        <c:noMultiLvlLbl val="0"/>
      </c:catAx>
      <c:valAx>
        <c:axId val="224150616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0">
                    <a:schemeClr val="dk1">
                      <a:lumMod val="65000"/>
                      <a:lumOff val="35000"/>
                    </a:schemeClr>
                  </a:gs>
                  <a:gs pos="100000">
                    <a:schemeClr val="dk1">
                      <a:lumMod val="75000"/>
                      <a:lumOff val="25000"/>
                    </a:schemeClr>
                  </a:gs>
                </a:gsLst>
                <a:lin ang="108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2414897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1"/>
          <c:showSerName val="0"/>
          <c:showPercent val="1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EA0-4ECA-B794-6C9E9C8015E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EA0-4ECA-B794-6C9E9C8015E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Sheet1!$D$6:$D$7</c:f>
              <c:strCache>
                <c:ptCount val="2"/>
                <c:pt idx="0">
                  <c:v>예</c:v>
                </c:pt>
                <c:pt idx="1">
                  <c:v>아니오</c:v>
                </c:pt>
              </c:strCache>
            </c:strRef>
          </c:cat>
          <c:val>
            <c:numRef>
              <c:f>Sheet1!$E$6:$E$7</c:f>
              <c:numCache>
                <c:formatCode>General</c:formatCode>
                <c:ptCount val="2"/>
                <c:pt idx="0">
                  <c:v>42</c:v>
                </c:pt>
                <c:pt idx="1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EA0-4ECA-B794-6C9E9C8015E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8EF8-4BE7-9669-0B908D7FB89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8EF8-4BE7-9669-0B908D7FB89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Sheet1!$J$13:$J$14</c:f>
              <c:strCache>
                <c:ptCount val="2"/>
                <c:pt idx="0">
                  <c:v>예</c:v>
                </c:pt>
                <c:pt idx="1">
                  <c:v>아니오</c:v>
                </c:pt>
              </c:strCache>
            </c:strRef>
          </c:cat>
          <c:val>
            <c:numRef>
              <c:f>Sheet1!$K$13:$K$14</c:f>
              <c:numCache>
                <c:formatCode>General</c:formatCode>
                <c:ptCount val="2"/>
                <c:pt idx="0">
                  <c:v>20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F8-4BE7-9669-0B908D7FB892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22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9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dk1">
                <a:lumMod val="65000"/>
                <a:lumOff val="35000"/>
              </a:schemeClr>
            </a:gs>
            <a:gs pos="100000">
              <a:schemeClr val="dk1">
                <a:lumMod val="75000"/>
                <a:lumOff val="25000"/>
              </a:schemeClr>
            </a:gs>
          </a:gsLst>
          <a:lin ang="10800000" scaled="0"/>
        </a:gradFill>
        <a:round/>
      </a:ln>
      <a:effectLst/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tmp>
</file>

<file path=ppt/media/image10.png>
</file>

<file path=ppt/media/image11.tmp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tmp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EECC3D-5E48-45CE-9D26-B51EBE5DF99C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31A86-5B1F-4412-AD6D-5DD1EB579B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199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A31A86-5B1F-4412-AD6D-5DD1EB579BC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99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5441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542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500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89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003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160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28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214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71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302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020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A64F4D-68D6-4BA0-A7B5-98B84404A858}" type="datetimeFigureOut">
              <a:rPr lang="ko-KR" altLang="en-US" smtClean="0"/>
              <a:t>2016-08-22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509CEE-4A27-4E77-9EAF-D3CD469759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116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683319"/>
            <a:ext cx="6516874" cy="2174681"/>
          </a:xfrm>
          <a:custGeom>
            <a:avLst/>
            <a:gdLst>
              <a:gd name="connsiteX0" fmla="*/ 0 w 6516874"/>
              <a:gd name="connsiteY0" fmla="*/ 0 h 2174681"/>
              <a:gd name="connsiteX1" fmla="*/ 819150 w 6516874"/>
              <a:gd name="connsiteY1" fmla="*/ 0 h 2174681"/>
              <a:gd name="connsiteX2" fmla="*/ 1038225 w 6516874"/>
              <a:gd name="connsiteY2" fmla="*/ 0 h 2174681"/>
              <a:gd name="connsiteX3" fmla="*/ 6516874 w 6516874"/>
              <a:gd name="connsiteY3" fmla="*/ 0 h 2174681"/>
              <a:gd name="connsiteX4" fmla="*/ 5509712 w 6516874"/>
              <a:gd name="connsiteY4" fmla="*/ 2174681 h 2174681"/>
              <a:gd name="connsiteX5" fmla="*/ 1038225 w 6516874"/>
              <a:gd name="connsiteY5" fmla="*/ 2174681 h 2174681"/>
              <a:gd name="connsiteX6" fmla="*/ 947987 w 6516874"/>
              <a:gd name="connsiteY6" fmla="*/ 2174681 h 2174681"/>
              <a:gd name="connsiteX7" fmla="*/ 819150 w 6516874"/>
              <a:gd name="connsiteY7" fmla="*/ 2174681 h 2174681"/>
              <a:gd name="connsiteX8" fmla="*/ 0 w 6516874"/>
              <a:gd name="connsiteY8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16874" h="2174681">
                <a:moveTo>
                  <a:pt x="0" y="0"/>
                </a:moveTo>
                <a:lnTo>
                  <a:pt x="819150" y="0"/>
                </a:lnTo>
                <a:lnTo>
                  <a:pt x="1038225" y="0"/>
                </a:lnTo>
                <a:lnTo>
                  <a:pt x="6516874" y="0"/>
                </a:lnTo>
                <a:lnTo>
                  <a:pt x="5509712" y="2174681"/>
                </a:lnTo>
                <a:lnTo>
                  <a:pt x="1038225" y="2174681"/>
                </a:lnTo>
                <a:lnTo>
                  <a:pt x="947987" y="2174681"/>
                </a:lnTo>
                <a:lnTo>
                  <a:pt x="819150" y="2174681"/>
                </a:lnTo>
                <a:lnTo>
                  <a:pt x="0" y="217468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663110" cy="2130951"/>
          </a:xfrm>
          <a:custGeom>
            <a:avLst/>
            <a:gdLst>
              <a:gd name="connsiteX0" fmla="*/ 0 w 8663110"/>
              <a:gd name="connsiteY0" fmla="*/ 0 h 2130951"/>
              <a:gd name="connsiteX1" fmla="*/ 819150 w 8663110"/>
              <a:gd name="connsiteY1" fmla="*/ 0 h 2130951"/>
              <a:gd name="connsiteX2" fmla="*/ 1028700 w 8663110"/>
              <a:gd name="connsiteY2" fmla="*/ 0 h 2130951"/>
              <a:gd name="connsiteX3" fmla="*/ 4187970 w 8663110"/>
              <a:gd name="connsiteY3" fmla="*/ 0 h 2130951"/>
              <a:gd name="connsiteX4" fmla="*/ 4400550 w 8663110"/>
              <a:gd name="connsiteY4" fmla="*/ 0 h 2130951"/>
              <a:gd name="connsiteX5" fmla="*/ 5262791 w 8663110"/>
              <a:gd name="connsiteY5" fmla="*/ 0 h 2130951"/>
              <a:gd name="connsiteX6" fmla="*/ 5262791 w 8663110"/>
              <a:gd name="connsiteY6" fmla="*/ 478 h 2130951"/>
              <a:gd name="connsiteX7" fmla="*/ 8663110 w 8663110"/>
              <a:gd name="connsiteY7" fmla="*/ 478 h 2130951"/>
              <a:gd name="connsiteX8" fmla="*/ 7676422 w 8663110"/>
              <a:gd name="connsiteY8" fmla="*/ 2130951 h 2130951"/>
              <a:gd name="connsiteX9" fmla="*/ 4400550 w 8663110"/>
              <a:gd name="connsiteY9" fmla="*/ 2130951 h 2130951"/>
              <a:gd name="connsiteX10" fmla="*/ 4187970 w 8663110"/>
              <a:gd name="connsiteY10" fmla="*/ 2130951 h 2130951"/>
              <a:gd name="connsiteX11" fmla="*/ 1028700 w 8663110"/>
              <a:gd name="connsiteY11" fmla="*/ 2130951 h 2130951"/>
              <a:gd name="connsiteX12" fmla="*/ 819150 w 8663110"/>
              <a:gd name="connsiteY12" fmla="*/ 2130951 h 2130951"/>
              <a:gd name="connsiteX13" fmla="*/ 0 w 8663110"/>
              <a:gd name="connsiteY13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663110" h="2130951">
                <a:moveTo>
                  <a:pt x="0" y="0"/>
                </a:moveTo>
                <a:lnTo>
                  <a:pt x="819150" y="0"/>
                </a:lnTo>
                <a:lnTo>
                  <a:pt x="1028700" y="0"/>
                </a:lnTo>
                <a:lnTo>
                  <a:pt x="4187970" y="0"/>
                </a:lnTo>
                <a:lnTo>
                  <a:pt x="4400550" y="0"/>
                </a:lnTo>
                <a:lnTo>
                  <a:pt x="5262791" y="0"/>
                </a:lnTo>
                <a:lnTo>
                  <a:pt x="5262791" y="478"/>
                </a:lnTo>
                <a:lnTo>
                  <a:pt x="8663110" y="478"/>
                </a:lnTo>
                <a:lnTo>
                  <a:pt x="7676422" y="2130951"/>
                </a:lnTo>
                <a:lnTo>
                  <a:pt x="4400550" y="2130951"/>
                </a:lnTo>
                <a:lnTo>
                  <a:pt x="4187970" y="2130951"/>
                </a:lnTo>
                <a:lnTo>
                  <a:pt x="1028700" y="2130951"/>
                </a:lnTo>
                <a:lnTo>
                  <a:pt x="819150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49A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그림 12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2136" y="868133"/>
            <a:ext cx="3207156" cy="252563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549" y="3589866"/>
            <a:ext cx="3687454" cy="2627311"/>
          </a:xfrm>
          <a:prstGeom prst="rect">
            <a:avLst/>
          </a:prstGeom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8516"/>
            <a:ext cx="5930900" cy="911117"/>
          </a:xfrm>
        </p:spPr>
        <p:txBody>
          <a:bodyPr>
            <a:normAutofit/>
          </a:bodyPr>
          <a:lstStyle/>
          <a:p>
            <a:pPr algn="l"/>
            <a:r>
              <a:rPr lang="ko-KR" altLang="en-US" sz="2800" dirty="0">
                <a:latin typeface="한컴 윤체 L" panose="02020603020101020101" pitchFamily="18" charset="-127"/>
                <a:ea typeface="한컴 윤체 L" panose="02020603020101020101" pitchFamily="18" charset="-127"/>
              </a:rPr>
              <a:t>경기도 전기차 보급률 향상 프로젝트</a:t>
            </a:r>
            <a:endParaRPr lang="en-US" altLang="ko-KR" sz="2800" dirty="0"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1523999" y="2294637"/>
            <a:ext cx="5181541" cy="115019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83026" y="4823791"/>
            <a:ext cx="401540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경기 빅데이터 전문가 과정</a:t>
            </a:r>
            <a:endParaRPr lang="en-US" altLang="ko-KR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BDC</a:t>
            </a:r>
            <a:r>
              <a:rPr lang="ko-KR" altLang="en-US" sz="28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err="1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가천대</a:t>
            </a:r>
            <a:endParaRPr lang="en-US" altLang="ko-KR" sz="28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5676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6888" y="1099363"/>
            <a:ext cx="6519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#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동호회</a:t>
            </a:r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/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웹사이트</a:t>
            </a:r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/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뉴스 </a:t>
            </a:r>
            <a:r>
              <a:rPr lang="ko-KR" altLang="en-US" sz="2400" b="1" dirty="0" err="1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크롤링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자료 시각화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89" y="1940444"/>
            <a:ext cx="6710260" cy="42200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12" name="차트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2318914"/>
              </p:ext>
            </p:extLst>
          </p:nvPr>
        </p:nvGraphicFramePr>
        <p:xfrm>
          <a:off x="7203818" y="2017143"/>
          <a:ext cx="4561309" cy="40666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3" name="직선 연결선 12"/>
          <p:cNvCxnSpPr/>
          <p:nvPr/>
        </p:nvCxnSpPr>
        <p:spPr>
          <a:xfrm flipV="1">
            <a:off x="10631302" y="2597426"/>
            <a:ext cx="621379" cy="2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72306" y="273714"/>
            <a:ext cx="8650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Solution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6381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6888" y="1099363"/>
            <a:ext cx="65191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#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동호회</a:t>
            </a:r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/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웹사이트</a:t>
            </a:r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/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뉴스 </a:t>
            </a:r>
            <a:r>
              <a:rPr lang="ko-KR" altLang="en-US" sz="2400" b="1" dirty="0" err="1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크롤링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자료 시각화</a:t>
            </a:r>
          </a:p>
        </p:txBody>
      </p:sp>
      <p:pic>
        <p:nvPicPr>
          <p:cNvPr id="4" name="그림 3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506" y="1748985"/>
            <a:ext cx="10076033" cy="47266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6" name="직선 연결선 5"/>
          <p:cNvCxnSpPr/>
          <p:nvPr/>
        </p:nvCxnSpPr>
        <p:spPr>
          <a:xfrm flipV="1">
            <a:off x="5618922" y="3008243"/>
            <a:ext cx="437321" cy="13253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5298781" y="4280754"/>
            <a:ext cx="707768" cy="1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 flipV="1">
            <a:off x="5622776" y="5062632"/>
            <a:ext cx="416365" cy="1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5655367" y="5766951"/>
            <a:ext cx="351182" cy="1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372306" y="273714"/>
            <a:ext cx="8650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Solution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1501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1020417" y="2067339"/>
            <a:ext cx="10429461" cy="337930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219200" y="2839165"/>
            <a:ext cx="95746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즉</a:t>
            </a:r>
            <a:r>
              <a:rPr lang="en-US" altLang="ko-KR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, </a:t>
            </a:r>
            <a:r>
              <a:rPr lang="en-US" altLang="ko-KR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‘</a:t>
            </a:r>
            <a:r>
              <a:rPr lang="ko-KR" altLang="en-US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전기차 보급률 저하</a:t>
            </a:r>
            <a:r>
              <a:rPr lang="en-US" altLang="ko-KR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’</a:t>
            </a:r>
            <a:r>
              <a:rPr lang="ko-KR" altLang="en-US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의 좀더 근원적인 문제 는</a:t>
            </a:r>
            <a:endParaRPr lang="en-US" altLang="ko-KR" sz="36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endParaRPr lang="en-US" altLang="ko-KR" sz="36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r>
              <a:rPr lang="ko-KR" altLang="en-US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단순히 </a:t>
            </a:r>
            <a:r>
              <a:rPr lang="ko-KR" altLang="en-US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충전소 부족</a:t>
            </a:r>
            <a:r>
              <a:rPr lang="ko-KR" altLang="en-US" sz="3600" b="1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ko-KR" altLang="en-US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아니라 </a:t>
            </a:r>
            <a:endParaRPr lang="en-US" altLang="ko-KR" sz="36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V="1">
            <a:off x="4637798" y="4593491"/>
            <a:ext cx="2253803" cy="794"/>
          </a:xfrm>
          <a:prstGeom prst="line">
            <a:avLst/>
          </a:prstGeom>
          <a:ln w="28575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72306" y="273714"/>
            <a:ext cx="8650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Solution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0293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1020417" y="2067339"/>
            <a:ext cx="10429461" cy="337930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/>
          <p:cNvCxnSpPr/>
          <p:nvPr/>
        </p:nvCxnSpPr>
        <p:spPr>
          <a:xfrm flipV="1">
            <a:off x="3272359" y="4634154"/>
            <a:ext cx="2240545" cy="12615"/>
          </a:xfrm>
          <a:prstGeom prst="line">
            <a:avLst/>
          </a:prstGeom>
          <a:ln w="28575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93741" y="2879828"/>
            <a:ext cx="98828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배터리 문제 </a:t>
            </a:r>
            <a:r>
              <a:rPr lang="ko-KR" altLang="en-US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로 인해 생기는</a:t>
            </a:r>
            <a:endParaRPr lang="en-US" altLang="ko-KR" sz="36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r>
              <a:rPr lang="ko-KR" altLang="en-US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endParaRPr lang="en-US" altLang="ko-KR" sz="36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r>
              <a:rPr lang="ko-KR" altLang="en-US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짧은 주행거리</a:t>
            </a:r>
            <a:r>
              <a:rPr lang="ko-KR" altLang="en-US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와 </a:t>
            </a:r>
            <a:r>
              <a:rPr lang="ko-KR" altLang="en-US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긴 충전시간</a:t>
            </a:r>
            <a:r>
              <a:rPr lang="ko-KR" altLang="en-US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이다</a:t>
            </a:r>
            <a:r>
              <a:rPr lang="en-US" altLang="ko-KR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.</a:t>
            </a:r>
            <a:r>
              <a:rPr lang="ko-KR" altLang="en-US" sz="36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endParaRPr lang="en-US" altLang="ko-KR" sz="36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 flipV="1">
            <a:off x="6096000" y="4646769"/>
            <a:ext cx="2240545" cy="12615"/>
          </a:xfrm>
          <a:prstGeom prst="line">
            <a:avLst/>
          </a:prstGeom>
          <a:ln w="28575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72306" y="273714"/>
            <a:ext cx="8650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Solution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6944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312504" y="2644170"/>
            <a:ext cx="75669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649799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8" name="그림 7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548" y="1596356"/>
            <a:ext cx="5473686" cy="31575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/>
          <p:cNvSpPr txBox="1"/>
          <p:nvPr/>
        </p:nvSpPr>
        <p:spPr>
          <a:xfrm>
            <a:off x="178903" y="4971638"/>
            <a:ext cx="11834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전기차 충전소 </a:t>
            </a:r>
            <a:r>
              <a:rPr lang="en-US" altLang="ko-KR" sz="28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&amp; </a:t>
            </a:r>
            <a:r>
              <a:rPr lang="ko-KR" altLang="en-US" sz="28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카 </a:t>
            </a:r>
            <a:r>
              <a:rPr lang="ko-KR" altLang="en-US" sz="2800" dirty="0" err="1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쉐어링</a:t>
            </a:r>
            <a:r>
              <a:rPr lang="ko-KR" altLang="en-US" sz="28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28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System</a:t>
            </a:r>
            <a:r>
              <a:rPr lang="ko-KR" altLang="en-US" sz="28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ko-KR" altLang="en-US" sz="2800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제시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3129057" y="5494858"/>
            <a:ext cx="5926419" cy="1309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487976" y="289717"/>
            <a:ext cx="8650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708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53531" y="2051690"/>
            <a:ext cx="8016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# </a:t>
            </a: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긴 충전시간</a:t>
            </a:r>
            <a:r>
              <a:rPr lang="en-US" altLang="ko-KR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, </a:t>
            </a: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짧은 주행거리에 대한 </a:t>
            </a:r>
            <a:r>
              <a:rPr lang="ko-KR" altLang="en-US" sz="2800" dirty="0">
                <a:solidFill>
                  <a:srgbClr val="7030A0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불안감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047461" y="3298781"/>
            <a:ext cx="93555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#</a:t>
            </a:r>
            <a:r>
              <a:rPr lang="en-US" altLang="ko-KR" sz="2800" dirty="0">
                <a:solidFill>
                  <a:srgbClr val="7030A0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 </a:t>
            </a:r>
            <a:r>
              <a:rPr lang="ko-KR" altLang="en-US" sz="2800" dirty="0">
                <a:solidFill>
                  <a:srgbClr val="7030A0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카 </a:t>
            </a:r>
            <a:r>
              <a:rPr lang="ko-KR" altLang="en-US" sz="2800" dirty="0" err="1">
                <a:solidFill>
                  <a:srgbClr val="7030A0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쉐어링</a:t>
            </a:r>
            <a:r>
              <a:rPr lang="ko-KR" altLang="en-US" sz="2800" dirty="0">
                <a:solidFill>
                  <a:srgbClr val="7030A0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 </a:t>
            </a:r>
            <a:r>
              <a:rPr lang="en-US" altLang="ko-KR" sz="28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System </a:t>
            </a: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과의 결합을 통해 </a:t>
            </a:r>
            <a:endParaRPr lang="en-US" altLang="ko-KR" sz="2800" dirty="0">
              <a:solidFill>
                <a:schemeClr val="bg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충전시간동안 차가 필요한 소비자들의 </a:t>
            </a:r>
            <a:r>
              <a:rPr lang="en-US" altLang="ko-KR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Need</a:t>
            </a: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를 충족</a:t>
            </a:r>
            <a:r>
              <a:rPr lang="en-US" altLang="ko-KR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.</a:t>
            </a:r>
          </a:p>
          <a:p>
            <a:pPr marL="457200" indent="-457200">
              <a:buFontTx/>
              <a:buChar char="-"/>
            </a:pPr>
            <a:endParaRPr lang="en-US" altLang="ko-KR" sz="2800" dirty="0">
              <a:solidFill>
                <a:schemeClr val="bg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짧은 주행거리 </a:t>
            </a:r>
            <a:r>
              <a:rPr lang="ko-KR" altLang="en-US" sz="2800" dirty="0" err="1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떄문에</a:t>
            </a: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 전기차의 구매를 고민하는 소비자들의 </a:t>
            </a:r>
            <a:endParaRPr lang="en-US" altLang="ko-KR" sz="2800" dirty="0">
              <a:solidFill>
                <a:schemeClr val="bg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    </a:t>
            </a: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고민을 해결 </a:t>
            </a:r>
          </a:p>
        </p:txBody>
      </p:sp>
      <p:sp>
        <p:nvSpPr>
          <p:cNvPr id="13" name="아래쪽 화살표 12"/>
          <p:cNvSpPr/>
          <p:nvPr/>
        </p:nvSpPr>
        <p:spPr>
          <a:xfrm>
            <a:off x="5036319" y="2695552"/>
            <a:ext cx="186519" cy="395785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cxnSp>
        <p:nvCxnSpPr>
          <p:cNvPr id="9" name="직선 연결선 8"/>
          <p:cNvCxnSpPr/>
          <p:nvPr/>
        </p:nvCxnSpPr>
        <p:spPr>
          <a:xfrm>
            <a:off x="2495252" y="3814628"/>
            <a:ext cx="2764718" cy="132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487976" y="289717"/>
            <a:ext cx="8650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6151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graphicFrame>
        <p:nvGraphicFramePr>
          <p:cNvPr id="14" name="차트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0926033"/>
              </p:ext>
            </p:extLst>
          </p:nvPr>
        </p:nvGraphicFramePr>
        <p:xfrm>
          <a:off x="2795964" y="329503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268133" y="2502159"/>
            <a:ext cx="4172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#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전기차 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충전시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카 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쉐어링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센터가 있으면 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 하시겠습니까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59448" y="2490330"/>
            <a:ext cx="41874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#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전기차 </a:t>
            </a:r>
            <a:r>
              <a:rPr lang="ko-KR" altLang="en-US" sz="20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충전시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교통수단이 필요하신 적이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있으십니까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7287" y="1147341"/>
            <a:ext cx="10663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# </a:t>
            </a: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네이버 최다 </a:t>
            </a:r>
            <a:r>
              <a:rPr lang="ko-KR" altLang="en-US" sz="2800" dirty="0" err="1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회원수</a:t>
            </a: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 전기차 동호회</a:t>
            </a:r>
            <a:r>
              <a:rPr lang="en-US" altLang="ko-KR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/ </a:t>
            </a:r>
            <a:r>
              <a:rPr lang="ko-KR" altLang="en-US" sz="2800" dirty="0" err="1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테슬라</a:t>
            </a:r>
            <a:r>
              <a:rPr lang="ko-KR" altLang="en-US" sz="2800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 코리아 공식 동호회 설문 자료</a:t>
            </a:r>
            <a:endParaRPr lang="ko-KR" altLang="en-US" sz="2800" dirty="0">
              <a:solidFill>
                <a:srgbClr val="7030A0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</p:txBody>
      </p:sp>
      <p:graphicFrame>
        <p:nvGraphicFramePr>
          <p:cNvPr id="13" name="차트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7428878"/>
              </p:ext>
            </p:extLst>
          </p:nvPr>
        </p:nvGraphicFramePr>
        <p:xfrm>
          <a:off x="6068477" y="3086651"/>
          <a:ext cx="4572000" cy="2703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9" name="차트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1023151"/>
              </p:ext>
            </p:extLst>
          </p:nvPr>
        </p:nvGraphicFramePr>
        <p:xfrm>
          <a:off x="1437896" y="319821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487976" y="289717"/>
            <a:ext cx="8650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7343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242511" y="2644170"/>
            <a:ext cx="75669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</a:t>
            </a:r>
          </a:p>
        </p:txBody>
      </p:sp>
    </p:spTree>
    <p:extLst>
      <p:ext uri="{BB962C8B-B14F-4D97-AF65-F5344CB8AC3E}">
        <p14:creationId xmlns:p14="http://schemas.microsoft.com/office/powerpoint/2010/main" val="2151161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46976" y="287180"/>
            <a:ext cx="8897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cxnSp>
        <p:nvCxnSpPr>
          <p:cNvPr id="12" name="직선 연결선 11"/>
          <p:cNvCxnSpPr/>
          <p:nvPr/>
        </p:nvCxnSpPr>
        <p:spPr>
          <a:xfrm>
            <a:off x="4561803" y="3026557"/>
            <a:ext cx="2318897" cy="19"/>
          </a:xfrm>
          <a:prstGeom prst="line">
            <a:avLst/>
          </a:prstGeom>
          <a:ln w="66675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221338" y="2308527"/>
            <a:ext cx="17703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STEP 1</a:t>
            </a:r>
            <a:endParaRPr lang="ko-KR" altLang="en-US" sz="40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3036701" y="2920252"/>
            <a:ext cx="2169680" cy="365855"/>
            <a:chOff x="727559" y="1828798"/>
            <a:chExt cx="3491602" cy="720002"/>
          </a:xfrm>
          <a:solidFill>
            <a:srgbClr val="0497D7"/>
          </a:solidFill>
        </p:grpSpPr>
        <p:sp>
          <p:nvSpPr>
            <p:cNvPr id="15" name="타원 14"/>
            <p:cNvSpPr/>
            <p:nvPr/>
          </p:nvSpPr>
          <p:spPr>
            <a:xfrm>
              <a:off x="727559" y="1828800"/>
              <a:ext cx="713660" cy="720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6" name="타원 15"/>
            <p:cNvSpPr/>
            <p:nvPr/>
          </p:nvSpPr>
          <p:spPr>
            <a:xfrm>
              <a:off x="3505501" y="1828800"/>
              <a:ext cx="713660" cy="720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021834" y="1828798"/>
              <a:ext cx="2903052" cy="719998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빅데이터 기반 분석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644047" y="3641832"/>
            <a:ext cx="3164875" cy="2345801"/>
            <a:chOff x="1120049" y="2884977"/>
            <a:chExt cx="3164874" cy="2345801"/>
          </a:xfrm>
        </p:grpSpPr>
        <p:sp>
          <p:nvSpPr>
            <p:cNvPr id="19" name="모서리가 둥근 직사각형 17"/>
            <p:cNvSpPr/>
            <p:nvPr/>
          </p:nvSpPr>
          <p:spPr>
            <a:xfrm>
              <a:off x="1120049" y="2884977"/>
              <a:ext cx="3154228" cy="234580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130694" y="3105765"/>
              <a:ext cx="3154229" cy="1592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현재 전기차 충전소는 숫자 부족</a:t>
              </a:r>
              <a:r>
                <a:rPr lang="en-US" altLang="ko-KR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부적합한 위치에 설치되어 있다</a:t>
              </a:r>
              <a:r>
                <a:rPr lang="en-US" altLang="ko-KR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.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따라서</a:t>
              </a:r>
              <a:endParaRPr lang="en-US" altLang="ko-KR" sz="13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빅데이터 분석을 통해 적절한 전기차 충전소 위치</a:t>
              </a:r>
              <a:r>
                <a:rPr lang="en-US" altLang="ko-KR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카쉐어링</a:t>
              </a: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센터를 파악하여 최종 지점 선정을 한다</a:t>
              </a:r>
              <a:r>
                <a:rPr lang="en-US" altLang="ko-KR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.</a:t>
              </a:r>
            </a:p>
          </p:txBody>
        </p:sp>
      </p:grp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950" y="1873253"/>
            <a:ext cx="1514686" cy="114316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6553260" y="2296064"/>
            <a:ext cx="27399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STEP 2</a:t>
            </a:r>
            <a:endParaRPr lang="ko-KR" altLang="en-US" sz="40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6812736" y="2920251"/>
            <a:ext cx="2358011" cy="365852"/>
            <a:chOff x="727559" y="1828800"/>
            <a:chExt cx="3491602" cy="720000"/>
          </a:xfrm>
          <a:solidFill>
            <a:srgbClr val="0497D7"/>
          </a:solidFill>
        </p:grpSpPr>
        <p:sp>
          <p:nvSpPr>
            <p:cNvPr id="24" name="타원 23"/>
            <p:cNvSpPr/>
            <p:nvPr/>
          </p:nvSpPr>
          <p:spPr>
            <a:xfrm>
              <a:off x="727559" y="1828800"/>
              <a:ext cx="713660" cy="720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5" name="타원 24"/>
            <p:cNvSpPr/>
            <p:nvPr/>
          </p:nvSpPr>
          <p:spPr>
            <a:xfrm>
              <a:off x="3505501" y="1828800"/>
              <a:ext cx="713660" cy="720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1021834" y="1828800"/>
              <a:ext cx="2903052" cy="7200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늘 푸른 경기</a:t>
              </a:r>
              <a:endParaRPr lang="ko-KR" altLang="en-US" sz="1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6321324" y="3508798"/>
            <a:ext cx="3181520" cy="2478835"/>
            <a:chOff x="7926715" y="2751943"/>
            <a:chExt cx="3181520" cy="2478835"/>
          </a:xfrm>
        </p:grpSpPr>
        <p:sp>
          <p:nvSpPr>
            <p:cNvPr id="28" name="모서리가 둥근 직사각형 31"/>
            <p:cNvSpPr/>
            <p:nvPr/>
          </p:nvSpPr>
          <p:spPr>
            <a:xfrm>
              <a:off x="7926715" y="2871286"/>
              <a:ext cx="3153600" cy="235949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948943" y="2751943"/>
              <a:ext cx="315929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altLang="ko-KR" b="1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0070C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S.C.C</a:t>
              </a:r>
              <a:r>
                <a:rPr lang="ko-KR" altLang="en-US" sz="1400" b="1" dirty="0">
                  <a:solidFill>
                    <a:srgbClr val="0070C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와 함께하는 나무 기부</a:t>
              </a:r>
              <a:endParaRPr lang="en-US" altLang="ko-KR" sz="1400" b="1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지점에서  쌓이는 포인트를 이용하여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경기도와 함께 경기도에 나무 기부를 하는 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참여형 이벤트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739484" y="1443264"/>
            <a:ext cx="6855909" cy="551710"/>
            <a:chOff x="2668045" y="645557"/>
            <a:chExt cx="6855909" cy="551710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3995335" y="1197267"/>
              <a:ext cx="4205690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668045" y="698329"/>
              <a:ext cx="68559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00206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Action Plan Roadmap</a:t>
              </a:r>
              <a:endParaRPr lang="ko-KR" altLang="en-US" sz="1400" dirty="0">
                <a:solidFill>
                  <a:srgbClr val="00206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cxnSp>
          <p:nvCxnSpPr>
            <p:cNvPr id="33" name="직선 연결선 32"/>
            <p:cNvCxnSpPr/>
            <p:nvPr/>
          </p:nvCxnSpPr>
          <p:spPr>
            <a:xfrm>
              <a:off x="3995335" y="645557"/>
              <a:ext cx="4205690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95218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173354" y="2331832"/>
            <a:ext cx="7739270" cy="37946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4022035" y="1393812"/>
            <a:ext cx="414793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022035" y="1380353"/>
            <a:ext cx="4147930" cy="646331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What is S.C.C?</a:t>
            </a:r>
            <a:endParaRPr lang="ko-KR" altLang="en-US" sz="3600" dirty="0">
              <a:solidFill>
                <a:srgbClr val="7030A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219730" y="3368140"/>
            <a:ext cx="41081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Car Sharing</a:t>
            </a:r>
          </a:p>
          <a:p>
            <a:pPr algn="ctr"/>
            <a:r>
              <a:rPr lang="en-US" altLang="ko-KR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Car Charging</a:t>
            </a:r>
          </a:p>
          <a:p>
            <a:pPr algn="ctr"/>
            <a:r>
              <a:rPr lang="en-US" altLang="ko-KR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Car Changing</a:t>
            </a:r>
            <a:endParaRPr lang="ko-KR" altLang="en-US" sz="3600" dirty="0">
              <a:solidFill>
                <a:srgbClr val="7030A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327906" y="3370228"/>
            <a:ext cx="41081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공유하고</a:t>
            </a:r>
            <a:endParaRPr lang="en-US" altLang="ko-KR" sz="3600" dirty="0">
              <a:solidFill>
                <a:srgbClr val="7030A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r>
              <a:rPr lang="ko-KR" altLang="en-US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충전하고</a:t>
            </a:r>
            <a:endParaRPr lang="en-US" altLang="ko-KR" sz="3600" dirty="0">
              <a:solidFill>
                <a:srgbClr val="7030A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r>
              <a:rPr lang="ko-KR" altLang="en-US" sz="36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바꾼다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6573072" y="3597640"/>
            <a:ext cx="0" cy="1524826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928930" y="376359"/>
            <a:ext cx="79597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Purpose</a:t>
            </a:r>
            <a:r>
              <a:rPr lang="en-US" altLang="ko-KR" sz="20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    Solution    Action Plan   </a:t>
            </a:r>
            <a:r>
              <a:rPr lang="ko-KR" altLang="en-US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0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32022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5266348" y="2376786"/>
            <a:ext cx="18021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STEP 1</a:t>
            </a:r>
            <a:endParaRPr lang="ko-KR" altLang="en-US" sz="40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5011160" y="3033354"/>
            <a:ext cx="2169680" cy="365855"/>
            <a:chOff x="727559" y="1828798"/>
            <a:chExt cx="3491602" cy="720002"/>
          </a:xfrm>
          <a:solidFill>
            <a:srgbClr val="0497D7"/>
          </a:solidFill>
        </p:grpSpPr>
        <p:sp>
          <p:nvSpPr>
            <p:cNvPr id="15" name="타원 14"/>
            <p:cNvSpPr/>
            <p:nvPr/>
          </p:nvSpPr>
          <p:spPr>
            <a:xfrm>
              <a:off x="727559" y="1828800"/>
              <a:ext cx="713660" cy="720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6" name="타원 15"/>
            <p:cNvSpPr/>
            <p:nvPr/>
          </p:nvSpPr>
          <p:spPr>
            <a:xfrm>
              <a:off x="3505501" y="1828800"/>
              <a:ext cx="713660" cy="720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021834" y="1828798"/>
              <a:ext cx="2903052" cy="719998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빅데이터 기반 분석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4585000" y="3741240"/>
            <a:ext cx="3164875" cy="2345801"/>
            <a:chOff x="1120049" y="2884977"/>
            <a:chExt cx="3164874" cy="2345801"/>
          </a:xfrm>
        </p:grpSpPr>
        <p:sp>
          <p:nvSpPr>
            <p:cNvPr id="19" name="모서리가 둥근 직사각형 17"/>
            <p:cNvSpPr/>
            <p:nvPr/>
          </p:nvSpPr>
          <p:spPr>
            <a:xfrm>
              <a:off x="1120049" y="2884977"/>
              <a:ext cx="3154228" cy="234580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130694" y="3105765"/>
              <a:ext cx="3154229" cy="1592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현재 전기차 충전소는 숫자 부족</a:t>
              </a:r>
              <a:r>
                <a:rPr lang="en-US" altLang="ko-KR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부적합한 위치에 설치되어 있다</a:t>
              </a:r>
              <a:r>
                <a:rPr lang="en-US" altLang="ko-KR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.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따라서</a:t>
              </a:r>
              <a:endParaRPr lang="en-US" altLang="ko-KR" sz="13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빅데이터 분석을 통해 적절한 전기차 충전소 위치</a:t>
              </a:r>
              <a:r>
                <a:rPr lang="en-US" altLang="ko-KR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,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카쉐어링</a:t>
              </a:r>
              <a:r>
                <a:rPr lang="ko-KR" altLang="en-US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 센터를 파악하여 최종 지점 선정을 한다</a:t>
              </a:r>
              <a:r>
                <a:rPr lang="en-US" altLang="ko-KR" sz="13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.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739484" y="1443264"/>
            <a:ext cx="6855909" cy="551710"/>
            <a:chOff x="2668045" y="645557"/>
            <a:chExt cx="6855909" cy="551710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3995335" y="1197267"/>
              <a:ext cx="4205690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668045" y="698329"/>
              <a:ext cx="68559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00206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Action Plan Roadmap</a:t>
              </a:r>
              <a:endParaRPr lang="ko-KR" altLang="en-US" sz="1400" dirty="0">
                <a:solidFill>
                  <a:srgbClr val="00206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cxnSp>
          <p:nvCxnSpPr>
            <p:cNvPr id="33" name="직선 연결선 32"/>
            <p:cNvCxnSpPr/>
            <p:nvPr/>
          </p:nvCxnSpPr>
          <p:spPr>
            <a:xfrm>
              <a:off x="3995335" y="645557"/>
              <a:ext cx="4205690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3946976" y="287180"/>
            <a:ext cx="8897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6437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3597" y="2827519"/>
            <a:ext cx="2143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1 .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 등록 수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93597" y="4700185"/>
            <a:ext cx="4475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3. 1000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세대 이상 아파트 수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93597" y="3752955"/>
            <a:ext cx="26221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산업단지 수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74105" y="1131370"/>
            <a:ext cx="4116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#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빅데이터 분석 고려 요소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868465" y="6184475"/>
            <a:ext cx="5107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출처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환경부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국토 교통부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경기관광청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네이버 부동산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32941" y="2827518"/>
            <a:ext cx="2143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주민센터 수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932941" y="3752954"/>
            <a:ext cx="2143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군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구청 수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09963" y="4700185"/>
            <a:ext cx="2672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경찰서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법원 수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037796" y="2827518"/>
            <a:ext cx="2993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7.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경기도 주요 관광지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037796" y="3752954"/>
            <a:ext cx="2143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8.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경기도 면적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946976" y="287180"/>
            <a:ext cx="8897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2031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44209" y="2145809"/>
            <a:ext cx="5340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90331" y="1185611"/>
            <a:ext cx="7116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# R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을 통해 통계분석 실시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32105" y="3271459"/>
            <a:ext cx="52611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도출된 전기차 충전소 수 </a:t>
            </a:r>
            <a:endParaRPr lang="en-US" altLang="ko-KR" sz="4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 852</a:t>
            </a:r>
            <a:r>
              <a:rPr lang="ko-KR" altLang="en-US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48" y="2515141"/>
            <a:ext cx="5539409" cy="309190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946976" y="287180"/>
            <a:ext cx="8897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4715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59" t="13024" r="22529" b="6497"/>
          <a:stretch/>
        </p:blipFill>
        <p:spPr>
          <a:xfrm>
            <a:off x="1104385" y="2145809"/>
            <a:ext cx="4594050" cy="38455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3" name="직선 연결선 12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8421" y="1287320"/>
            <a:ext cx="5592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#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경기도 </a:t>
            </a:r>
            <a:r>
              <a:rPr lang="ko-KR" altLang="en-US" sz="2400" b="1" dirty="0" err="1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그린카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요청 게시판 시각화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44209" y="2145809"/>
            <a:ext cx="5340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98435" y="2911965"/>
            <a:ext cx="53141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쉐어링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수요 지역 파악을 위해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현재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그린카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홈페이지에 올라와 있는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‘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쉐어링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요구 지역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’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시각화 한 자료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53948" y="5991368"/>
            <a:ext cx="3878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출처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그린카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46976" y="287180"/>
            <a:ext cx="8897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44348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44209" y="2145809"/>
            <a:ext cx="5340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11" y="1871648"/>
            <a:ext cx="5340628" cy="289186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76" t="22009" r="25559" b="20653"/>
          <a:stretch/>
        </p:blipFill>
        <p:spPr>
          <a:xfrm>
            <a:off x="6493565" y="1871647"/>
            <a:ext cx="4890052" cy="28918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90331" y="1099983"/>
            <a:ext cx="7116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# R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을 통해 </a:t>
            </a:r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군집분석 실시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17983" y="5082941"/>
            <a:ext cx="89054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교통량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X  1000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세대 이상 아파트 수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X 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관광지수 에 로그를 취함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결과 </a:t>
            </a:r>
            <a:r>
              <a:rPr lang="ko-KR" altLang="en-US" sz="2800" dirty="0">
                <a:solidFill>
                  <a:srgbClr val="FFC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최종 </a:t>
            </a:r>
            <a:r>
              <a:rPr lang="en-US" altLang="ko-KR" sz="2800" dirty="0">
                <a:solidFill>
                  <a:srgbClr val="FFC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279</a:t>
            </a:r>
            <a:r>
              <a:rPr lang="ko-KR" altLang="en-US" sz="2800" dirty="0">
                <a:solidFill>
                  <a:srgbClr val="FFC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지점이 도출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46976" y="287180"/>
            <a:ext cx="8897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47312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635832" y="1117728"/>
            <a:ext cx="41646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#  S.C.C </a:t>
            </a:r>
            <a:r>
              <a:rPr lang="ko-KR" altLang="en-US" sz="28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최종위치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13" t="12649" r="19498" b="7584"/>
          <a:stretch/>
        </p:blipFill>
        <p:spPr>
          <a:xfrm>
            <a:off x="6543066" y="1854315"/>
            <a:ext cx="4747785" cy="45551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TextBox 17"/>
          <p:cNvSpPr txBox="1"/>
          <p:nvPr/>
        </p:nvSpPr>
        <p:spPr>
          <a:xfrm>
            <a:off x="513328" y="1117728"/>
            <a:ext cx="3435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#  </a:t>
            </a:r>
            <a:r>
              <a:rPr lang="ko-KR" altLang="en-US" sz="28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기존 위치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11" t="7594" r="31489" b="7748"/>
          <a:stretch/>
        </p:blipFill>
        <p:spPr>
          <a:xfrm>
            <a:off x="584007" y="1854315"/>
            <a:ext cx="4393555" cy="45412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/>
          <p:cNvSpPr txBox="1"/>
          <p:nvPr/>
        </p:nvSpPr>
        <p:spPr>
          <a:xfrm>
            <a:off x="3946976" y="287180"/>
            <a:ext cx="8897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4858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711" y="1957701"/>
            <a:ext cx="1514686" cy="114316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4671981" y="2561288"/>
            <a:ext cx="27399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STEP 2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4931457" y="3185475"/>
            <a:ext cx="2358011" cy="365852"/>
            <a:chOff x="727559" y="1828800"/>
            <a:chExt cx="3491602" cy="720000"/>
          </a:xfrm>
          <a:solidFill>
            <a:srgbClr val="0497D7"/>
          </a:solidFill>
        </p:grpSpPr>
        <p:sp>
          <p:nvSpPr>
            <p:cNvPr id="24" name="타원 23"/>
            <p:cNvSpPr/>
            <p:nvPr/>
          </p:nvSpPr>
          <p:spPr>
            <a:xfrm>
              <a:off x="727559" y="1828800"/>
              <a:ext cx="713660" cy="720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5" name="타원 24"/>
            <p:cNvSpPr/>
            <p:nvPr/>
          </p:nvSpPr>
          <p:spPr>
            <a:xfrm>
              <a:off x="3505501" y="1828800"/>
              <a:ext cx="713660" cy="720000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1021834" y="1828800"/>
              <a:ext cx="2903052" cy="7200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늘 푸른 경기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4505240" y="3762614"/>
            <a:ext cx="3181520" cy="2478835"/>
            <a:chOff x="7926715" y="2751943"/>
            <a:chExt cx="3181520" cy="2478835"/>
          </a:xfrm>
        </p:grpSpPr>
        <p:sp>
          <p:nvSpPr>
            <p:cNvPr id="28" name="모서리가 둥근 직사각형 31"/>
            <p:cNvSpPr/>
            <p:nvPr/>
          </p:nvSpPr>
          <p:spPr>
            <a:xfrm>
              <a:off x="7926715" y="2871286"/>
              <a:ext cx="3153600" cy="235949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948943" y="2751943"/>
              <a:ext cx="315929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altLang="ko-KR" b="1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0070C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S.C.C</a:t>
              </a:r>
              <a:r>
                <a:rPr lang="ko-KR" altLang="en-US" sz="1400" b="1" dirty="0">
                  <a:solidFill>
                    <a:srgbClr val="0070C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와 함께하는 나무 기부</a:t>
              </a:r>
              <a:endParaRPr lang="en-US" altLang="ko-KR" sz="1400" b="1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지점에서  쌓이는 포인트를 이용하여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경기도와 함께 경기도에 나무 기부를 하는 </a:t>
              </a:r>
              <a:endParaRPr lang="en-US" altLang="ko-KR" sz="11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1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참여형 이벤트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739484" y="1443264"/>
            <a:ext cx="6855909" cy="551710"/>
            <a:chOff x="2668045" y="645557"/>
            <a:chExt cx="6855909" cy="551710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3995335" y="1197267"/>
              <a:ext cx="4205690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668045" y="698329"/>
              <a:ext cx="68559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002060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Action Plan Roadmap</a:t>
              </a:r>
              <a:endParaRPr lang="ko-KR" altLang="en-US" sz="1400" dirty="0">
                <a:solidFill>
                  <a:srgbClr val="00206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cxnSp>
          <p:nvCxnSpPr>
            <p:cNvPr id="33" name="직선 연결선 32"/>
            <p:cNvCxnSpPr/>
            <p:nvPr/>
          </p:nvCxnSpPr>
          <p:spPr>
            <a:xfrm>
              <a:off x="3995335" y="645557"/>
              <a:ext cx="4205690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3946976" y="287180"/>
            <a:ext cx="8897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7679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5888623" y="2016048"/>
            <a:ext cx="6490659" cy="855612"/>
            <a:chOff x="1563644" y="1405022"/>
            <a:chExt cx="6490659" cy="855612"/>
          </a:xfrm>
        </p:grpSpPr>
        <p:sp>
          <p:nvSpPr>
            <p:cNvPr id="12" name="모서리가 둥근 직사각형 29"/>
            <p:cNvSpPr/>
            <p:nvPr/>
          </p:nvSpPr>
          <p:spPr bwMode="auto">
            <a:xfrm>
              <a:off x="1933012" y="1664710"/>
              <a:ext cx="498542" cy="59592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8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함초롬바탕" pitchFamily="50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 bwMode="auto">
            <a:xfrm>
              <a:off x="1563644" y="1405022"/>
              <a:ext cx="895680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ko-KR" sz="3200" b="1" dirty="0">
                  <a:ln>
                    <a:solidFill>
                      <a:schemeClr val="tx1">
                        <a:lumMod val="65000"/>
                        <a:lumOff val="35000"/>
                        <a:alpha val="10000"/>
                      </a:schemeClr>
                    </a:solidFill>
                  </a:ln>
                  <a:latin typeface="나눔손글씨 펜" panose="03040600000000000000" pitchFamily="66" charset="-127"/>
                  <a:ea typeface="나눔손글씨 펜" panose="03040600000000000000" pitchFamily="66" charset="-127"/>
                  <a:cs typeface="함초롬바탕" pitchFamily="50" charset="-127"/>
                </a:rPr>
                <a:t>01</a:t>
              </a:r>
            </a:p>
          </p:txBody>
        </p:sp>
        <p:sp>
          <p:nvSpPr>
            <p:cNvPr id="15" name="TextBox 14"/>
            <p:cNvSpPr txBox="1"/>
            <p:nvPr/>
          </p:nvSpPr>
          <p:spPr bwMode="auto">
            <a:xfrm>
              <a:off x="2512332" y="1594223"/>
              <a:ext cx="5541971" cy="40011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2000" dirty="0">
                  <a:ln>
                    <a:solidFill>
                      <a:schemeClr val="tx1">
                        <a:lumMod val="65000"/>
                        <a:lumOff val="35000"/>
                        <a:alpha val="10000"/>
                      </a:schemeClr>
                    </a:solidFill>
                  </a:ln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함초롬바탕" pitchFamily="50" charset="-127"/>
                </a:rPr>
                <a:t>    </a:t>
              </a:r>
              <a:r>
                <a:rPr lang="ko-KR" altLang="en-US" sz="2000" dirty="0">
                  <a:ln>
                    <a:solidFill>
                      <a:schemeClr val="tx1">
                        <a:lumMod val="65000"/>
                        <a:lumOff val="35000"/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한컴 윤체 L" panose="02020603020101020101" pitchFamily="18" charset="-127"/>
                  <a:ea typeface="한컴 윤체 L" panose="02020603020101020101" pitchFamily="18" charset="-127"/>
                  <a:cs typeface="함초롬바탕" pitchFamily="50" charset="-127"/>
                </a:rPr>
                <a:t>포인트를 이용한 나무 기부</a:t>
              </a:r>
            </a:p>
          </p:txBody>
        </p:sp>
        <p:cxnSp>
          <p:nvCxnSpPr>
            <p:cNvPr id="17" name="직선 연결선 16"/>
            <p:cNvCxnSpPr/>
            <p:nvPr/>
          </p:nvCxnSpPr>
          <p:spPr bwMode="auto">
            <a:xfrm>
              <a:off x="2436109" y="1985827"/>
              <a:ext cx="4327232" cy="0"/>
            </a:xfrm>
            <a:prstGeom prst="line">
              <a:avLst/>
            </a:prstGeom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/>
          <p:cNvGrpSpPr/>
          <p:nvPr/>
        </p:nvGrpSpPr>
        <p:grpSpPr>
          <a:xfrm>
            <a:off x="5958088" y="4367309"/>
            <a:ext cx="5902529" cy="902228"/>
            <a:chOff x="1928662" y="4590017"/>
            <a:chExt cx="5902529" cy="902228"/>
          </a:xfrm>
        </p:grpSpPr>
        <p:sp>
          <p:nvSpPr>
            <p:cNvPr id="19" name="모서리가 둥근 직사각형 46"/>
            <p:cNvSpPr/>
            <p:nvPr/>
          </p:nvSpPr>
          <p:spPr bwMode="auto">
            <a:xfrm>
              <a:off x="2270920" y="4831141"/>
              <a:ext cx="498542" cy="66110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8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함초롬바탕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 bwMode="auto">
            <a:xfrm>
              <a:off x="1928662" y="4590017"/>
              <a:ext cx="895680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ko-KR" sz="3200" dirty="0">
                  <a:ln>
                    <a:solidFill>
                      <a:schemeClr val="tx1">
                        <a:lumMod val="65000"/>
                        <a:lumOff val="35000"/>
                        <a:alpha val="10000"/>
                      </a:schemeClr>
                    </a:solidFill>
                  </a:ln>
                  <a:latin typeface="나눔손글씨 펜" panose="03040600000000000000" pitchFamily="66" charset="-127"/>
                  <a:ea typeface="나눔손글씨 펜" panose="03040600000000000000" pitchFamily="66" charset="-127"/>
                  <a:cs typeface="함초롬바탕" pitchFamily="50" charset="-127"/>
                </a:rPr>
                <a:t>03</a:t>
              </a:r>
            </a:p>
          </p:txBody>
        </p:sp>
        <p:sp>
          <p:nvSpPr>
            <p:cNvPr id="21" name="TextBox 20"/>
            <p:cNvSpPr txBox="1"/>
            <p:nvPr/>
          </p:nvSpPr>
          <p:spPr bwMode="auto">
            <a:xfrm>
              <a:off x="2540224" y="4823987"/>
              <a:ext cx="5290967" cy="40011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2000" dirty="0">
                  <a:ln>
                    <a:solidFill>
                      <a:schemeClr val="tx1">
                        <a:lumMod val="65000"/>
                        <a:lumOff val="35000"/>
                        <a:alpha val="10000"/>
                      </a:schemeClr>
                    </a:solidFill>
                  </a:ln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함초롬바탕" pitchFamily="50" charset="-127"/>
                </a:rPr>
                <a:t>         </a:t>
              </a:r>
              <a:r>
                <a:rPr lang="ko-KR" altLang="en-US" sz="2000" dirty="0">
                  <a:ln>
                    <a:solidFill>
                      <a:schemeClr val="tx1">
                        <a:lumMod val="65000"/>
                        <a:lumOff val="35000"/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한컴 윤체 L" panose="02020603020101020101" pitchFamily="18" charset="-127"/>
                  <a:ea typeface="한컴 윤체 L" panose="02020603020101020101" pitchFamily="18" charset="-127"/>
                  <a:cs typeface="함초롬바탕" pitchFamily="50" charset="-127"/>
                </a:rPr>
                <a:t>본인 이름으로 심어지는 나무</a:t>
              </a:r>
            </a:p>
          </p:txBody>
        </p:sp>
        <p:cxnSp>
          <p:nvCxnSpPr>
            <p:cNvPr id="23" name="직선 연결선 22"/>
            <p:cNvCxnSpPr/>
            <p:nvPr/>
          </p:nvCxnSpPr>
          <p:spPr bwMode="auto">
            <a:xfrm>
              <a:off x="2645051" y="5217065"/>
              <a:ext cx="4327232" cy="0"/>
            </a:xfrm>
            <a:prstGeom prst="line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그룹 23"/>
          <p:cNvGrpSpPr/>
          <p:nvPr/>
        </p:nvGrpSpPr>
        <p:grpSpPr>
          <a:xfrm>
            <a:off x="5958088" y="3122531"/>
            <a:ext cx="5268291" cy="862017"/>
            <a:chOff x="4344663" y="3001525"/>
            <a:chExt cx="5268291" cy="862017"/>
          </a:xfrm>
        </p:grpSpPr>
        <p:sp>
          <p:nvSpPr>
            <p:cNvPr id="25" name="모서리가 둥근 직사각형 38"/>
            <p:cNvSpPr/>
            <p:nvPr/>
          </p:nvSpPr>
          <p:spPr bwMode="auto">
            <a:xfrm>
              <a:off x="4672685" y="3256133"/>
              <a:ext cx="498543" cy="607409"/>
            </a:xfrm>
            <a:prstGeom prst="roundRect">
              <a:avLst/>
            </a:prstGeom>
            <a:solidFill>
              <a:srgbClr val="7395D3"/>
            </a:solidFill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80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함초롬바탕" pitchFamily="50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 bwMode="auto">
            <a:xfrm>
              <a:off x="4344663" y="3001525"/>
              <a:ext cx="895549" cy="5847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altLang="ko-KR" sz="3200" dirty="0">
                  <a:ln>
                    <a:solidFill>
                      <a:schemeClr val="tx1">
                        <a:lumMod val="65000"/>
                        <a:lumOff val="35000"/>
                        <a:alpha val="10000"/>
                      </a:schemeClr>
                    </a:solidFill>
                  </a:ln>
                  <a:latin typeface="나눔손글씨 펜" panose="03040600000000000000" pitchFamily="66" charset="-127"/>
                  <a:ea typeface="나눔손글씨 펜" panose="03040600000000000000" pitchFamily="66" charset="-127"/>
                  <a:cs typeface="함초롬바탕" pitchFamily="50" charset="-127"/>
                </a:rPr>
                <a:t>02</a:t>
              </a:r>
              <a:endPara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latin typeface="나눔손글씨 펜" panose="03040600000000000000" pitchFamily="66" charset="-127"/>
                <a:ea typeface="나눔손글씨 펜" panose="03040600000000000000" pitchFamily="66" charset="-127"/>
                <a:cs typeface="함초롬바탕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 bwMode="auto">
            <a:xfrm>
              <a:off x="4792437" y="3215889"/>
              <a:ext cx="482051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000" dirty="0">
                  <a:ln>
                    <a:solidFill>
                      <a:schemeClr val="tx1">
                        <a:lumMod val="65000"/>
                        <a:lumOff val="35000"/>
                        <a:alpha val="10000"/>
                      </a:schemeClr>
                    </a:solidFill>
                  </a:ln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함초롬바탕" pitchFamily="50" charset="-127"/>
                </a:rPr>
                <a:t>           </a:t>
              </a:r>
              <a:r>
                <a:rPr lang="ko-KR" altLang="en-US" sz="2000" dirty="0">
                  <a:ln>
                    <a:solidFill>
                      <a:schemeClr val="tx1">
                        <a:lumMod val="65000"/>
                        <a:lumOff val="35000"/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한컴 윤체 L" panose="02020603020101020101" pitchFamily="18" charset="-127"/>
                  <a:ea typeface="한컴 윤체 L" panose="02020603020101020101" pitchFamily="18" charset="-127"/>
                  <a:cs typeface="함초롬바탕" pitchFamily="50" charset="-127"/>
                </a:rPr>
                <a:t>실시간으로 볼 수 있는 기부 현황</a:t>
              </a:r>
              <a:endPara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10000"/>
                    </a:schemeClr>
                  </a:solidFill>
                </a:ln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  <a:cs typeface="함초롬바탕" pitchFamily="50" charset="-127"/>
              </a:endParaRPr>
            </a:p>
          </p:txBody>
        </p:sp>
        <p:cxnSp>
          <p:nvCxnSpPr>
            <p:cNvPr id="28" name="직선 연결선 27"/>
            <p:cNvCxnSpPr/>
            <p:nvPr/>
          </p:nvCxnSpPr>
          <p:spPr bwMode="auto">
            <a:xfrm>
              <a:off x="5170766" y="3586300"/>
              <a:ext cx="4412984" cy="0"/>
            </a:xfrm>
            <a:prstGeom prst="line">
              <a:avLst/>
            </a:prstGeom>
            <a:ln>
              <a:solidFill>
                <a:srgbClr val="7395D3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/>
          <p:cNvSpPr txBox="1"/>
          <p:nvPr/>
        </p:nvSpPr>
        <p:spPr>
          <a:xfrm>
            <a:off x="286888" y="1190432"/>
            <a:ext cx="2536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# </a:t>
            </a:r>
            <a:r>
              <a:rPr lang="ko-KR" altLang="en-US" sz="24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나무 기부 계획</a:t>
            </a:r>
            <a:endParaRPr lang="en-US" altLang="ko-KR" sz="2400" dirty="0">
              <a:solidFill>
                <a:srgbClr val="FFFF0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31" name="그림 30" descr="화면 캡처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642" y="1576232"/>
            <a:ext cx="1514686" cy="114316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36" y="2138880"/>
            <a:ext cx="4998720" cy="34394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9" name="TextBox 28"/>
          <p:cNvSpPr txBox="1"/>
          <p:nvPr/>
        </p:nvSpPr>
        <p:spPr>
          <a:xfrm>
            <a:off x="3946976" y="287180"/>
            <a:ext cx="8897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82994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312504" y="2835663"/>
            <a:ext cx="75669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6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en-US" altLang="ko-KR" sz="9600" dirty="0">
              <a:solidFill>
                <a:srgbClr val="FFFF0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5584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11" name="아래로 구부러진 화살표 10"/>
          <p:cNvSpPr/>
          <p:nvPr/>
        </p:nvSpPr>
        <p:spPr>
          <a:xfrm>
            <a:off x="4162974" y="1973931"/>
            <a:ext cx="3873060" cy="1100827"/>
          </a:xfrm>
          <a:prstGeom prst="curvedDown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</p:txBody>
      </p:sp>
      <p:sp>
        <p:nvSpPr>
          <p:cNvPr id="19" name="위로 구부러진 화살표 18"/>
          <p:cNvSpPr/>
          <p:nvPr/>
        </p:nvSpPr>
        <p:spPr>
          <a:xfrm>
            <a:off x="4280070" y="4422042"/>
            <a:ext cx="3662328" cy="1039281"/>
          </a:xfrm>
          <a:prstGeom prst="curvedUpArrow">
            <a:avLst>
              <a:gd name="adj1" fmla="val 23969"/>
              <a:gd name="adj2" fmla="val 49472"/>
              <a:gd name="adj3" fmla="val 3053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08678" y="3357829"/>
            <a:ext cx="1752403" cy="8700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S.C.C </a:t>
            </a:r>
            <a:r>
              <a:rPr lang="ko-KR" altLang="en-US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프로젝트 </a:t>
            </a:r>
            <a:endParaRPr lang="en-US" altLang="ko-KR" dirty="0">
              <a:solidFill>
                <a:schemeClr val="bg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활성화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434373" y="3123438"/>
            <a:ext cx="301912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환경 문제 해결을 통해</a:t>
            </a:r>
            <a:endParaRPr lang="en-US" altLang="ko-KR" dirty="0">
              <a:solidFill>
                <a:schemeClr val="bg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지속 가능 경영을</a:t>
            </a:r>
            <a:endParaRPr lang="en-US" altLang="ko-KR" dirty="0">
              <a:solidFill>
                <a:schemeClr val="bg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한컴 윤체 M" panose="02020603020101020101" pitchFamily="18" charset="-127"/>
                <a:ea typeface="한컴 윤체 M" panose="02020603020101020101" pitchFamily="18" charset="-127"/>
              </a:rPr>
              <a:t>실천하는 경기도 </a:t>
            </a:r>
            <a:endParaRPr lang="en-US" altLang="ko-KR" dirty="0">
              <a:solidFill>
                <a:schemeClr val="bg1"/>
              </a:solidFill>
              <a:latin typeface="한컴 윤체 M" panose="02020603020101020101" pitchFamily="18" charset="-127"/>
              <a:ea typeface="한컴 윤체 M" panose="02020603020101020101" pitchFamily="18" charset="-127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984" y="2712834"/>
            <a:ext cx="2185826" cy="2018207"/>
          </a:xfrm>
          <a:prstGeom prst="rect">
            <a:avLst/>
          </a:prstGeom>
        </p:spPr>
      </p:pic>
      <p:sp>
        <p:nvSpPr>
          <p:cNvPr id="23" name="모서리가 둥근 직사각형 22"/>
          <p:cNvSpPr/>
          <p:nvPr/>
        </p:nvSpPr>
        <p:spPr>
          <a:xfrm>
            <a:off x="4983984" y="4943015"/>
            <a:ext cx="2036370" cy="920494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한컴 윤체 M" panose="02020603020101020101" pitchFamily="18" charset="-127"/>
                <a:ea typeface="한컴 윤체 M" panose="02020603020101020101" pitchFamily="18" charset="-127"/>
              </a:rPr>
              <a:t>나무 기부</a:t>
            </a:r>
          </a:p>
        </p:txBody>
      </p:sp>
      <p:sp>
        <p:nvSpPr>
          <p:cNvPr id="24" name="모서리가 둥근 직사각형 23"/>
          <p:cNvSpPr/>
          <p:nvPr/>
        </p:nvSpPr>
        <p:spPr>
          <a:xfrm>
            <a:off x="4983984" y="1685992"/>
            <a:ext cx="2185826" cy="772219"/>
          </a:xfrm>
          <a:prstGeom prst="round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한컴 윤체 M" panose="02020603020101020101" pitchFamily="18" charset="-127"/>
                <a:ea typeface="한컴 윤체 M" panose="02020603020101020101" pitchFamily="18" charset="-127"/>
              </a:rPr>
              <a:t>전기 자동차 증가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89229" y="273713"/>
            <a:ext cx="8395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Solution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Action Plan   </a:t>
            </a:r>
            <a:r>
              <a:rPr lang="ko-KR" altLang="en-US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rgbClr val="FFFF0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4" name="화살표: 줄무늬가 있는 오른쪽 13"/>
          <p:cNvSpPr/>
          <p:nvPr/>
        </p:nvSpPr>
        <p:spPr>
          <a:xfrm rot="5400000">
            <a:off x="3334181" y="1658868"/>
            <a:ext cx="1184425" cy="654544"/>
          </a:xfrm>
          <a:prstGeom prst="strip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 dirty="0"/>
          </a:p>
        </p:txBody>
      </p:sp>
      <p:sp>
        <p:nvSpPr>
          <p:cNvPr id="16" name="TextBox 15"/>
          <p:cNvSpPr txBox="1"/>
          <p:nvPr/>
        </p:nvSpPr>
        <p:spPr>
          <a:xfrm>
            <a:off x="3475582" y="1606305"/>
            <a:ext cx="1126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1.1</a:t>
            </a:r>
            <a:r>
              <a:rPr lang="ko-KR" altLang="en-US" sz="2400" b="1" dirty="0"/>
              <a:t>톤</a:t>
            </a:r>
            <a:endParaRPr lang="ko-KR" altLang="en-US" sz="5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346766" y="987415"/>
            <a:ext cx="1159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이산화탄소</a:t>
            </a:r>
          </a:p>
        </p:txBody>
      </p:sp>
      <p:sp>
        <p:nvSpPr>
          <p:cNvPr id="26" name="화살표: 줄무늬가 있는 오른쪽 25"/>
          <p:cNvSpPr/>
          <p:nvPr/>
        </p:nvSpPr>
        <p:spPr>
          <a:xfrm rot="5400000">
            <a:off x="7549662" y="1658868"/>
            <a:ext cx="1184425" cy="654544"/>
          </a:xfrm>
          <a:prstGeom prst="striped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 dirty="0"/>
          </a:p>
        </p:txBody>
      </p:sp>
      <p:sp>
        <p:nvSpPr>
          <p:cNvPr id="27" name="TextBox 26"/>
          <p:cNvSpPr txBox="1"/>
          <p:nvPr/>
        </p:nvSpPr>
        <p:spPr>
          <a:xfrm>
            <a:off x="7719970" y="1606305"/>
            <a:ext cx="1126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9.6kg</a:t>
            </a:r>
            <a:endParaRPr lang="ko-KR" altLang="en-US" sz="6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7567519" y="987415"/>
            <a:ext cx="1159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일산화탄소</a:t>
            </a:r>
          </a:p>
        </p:txBody>
      </p:sp>
      <p:sp>
        <p:nvSpPr>
          <p:cNvPr id="29" name="화살표: 줄무늬가 있는 오른쪽 28"/>
          <p:cNvSpPr/>
          <p:nvPr/>
        </p:nvSpPr>
        <p:spPr>
          <a:xfrm rot="16200000">
            <a:off x="3189734" y="5030153"/>
            <a:ext cx="1433155" cy="719998"/>
          </a:xfrm>
          <a:prstGeom prst="striped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363304" y="5159319"/>
            <a:ext cx="1126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219kg</a:t>
            </a:r>
            <a:endParaRPr lang="ko-KR" altLang="en-US" sz="2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3303269" y="6106729"/>
            <a:ext cx="126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수분 방출량</a:t>
            </a:r>
          </a:p>
        </p:txBody>
      </p:sp>
      <p:sp>
        <p:nvSpPr>
          <p:cNvPr id="32" name="화살표: 줄무늬가 있는 오른쪽 31"/>
          <p:cNvSpPr/>
          <p:nvPr/>
        </p:nvSpPr>
        <p:spPr>
          <a:xfrm rot="16200000">
            <a:off x="7469805" y="5030153"/>
            <a:ext cx="1433155" cy="719998"/>
          </a:xfrm>
          <a:prstGeom prst="striped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784848" y="5159319"/>
            <a:ext cx="1002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1.1</a:t>
            </a:r>
            <a:r>
              <a:rPr lang="ko-KR" altLang="en-US" sz="2400" b="1" dirty="0"/>
              <a:t>톤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583340" y="6106729"/>
            <a:ext cx="1260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산소 방출량</a:t>
            </a:r>
          </a:p>
        </p:txBody>
      </p:sp>
    </p:spTree>
    <p:extLst>
      <p:ext uri="{BB962C8B-B14F-4D97-AF65-F5344CB8AC3E}">
        <p14:creationId xmlns:p14="http://schemas.microsoft.com/office/powerpoint/2010/main" val="413524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3655267" y="2644170"/>
            <a:ext cx="488146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9600" b="1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endParaRPr lang="ko-KR" altLang="en-US" sz="9600" dirty="0"/>
          </a:p>
        </p:txBody>
      </p:sp>
    </p:spTree>
    <p:extLst>
      <p:ext uri="{BB962C8B-B14F-4D97-AF65-F5344CB8AC3E}">
        <p14:creationId xmlns:p14="http://schemas.microsoft.com/office/powerpoint/2010/main" val="469260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292100"/>
            <a:ext cx="8890000" cy="6273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13023" y="4280452"/>
            <a:ext cx="25659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76823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13" name="모서리가 둥근 직사각형 7"/>
          <p:cNvSpPr/>
          <p:nvPr/>
        </p:nvSpPr>
        <p:spPr>
          <a:xfrm>
            <a:off x="2173354" y="2331832"/>
            <a:ext cx="7739270" cy="37946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156372" y="3444316"/>
            <a:ext cx="77392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카 </a:t>
            </a:r>
            <a:r>
              <a:rPr lang="ko-KR" altLang="en-US" sz="3200" dirty="0" err="1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쉐어링</a:t>
            </a:r>
            <a:r>
              <a:rPr lang="ko-KR" altLang="en-US" sz="32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ko-KR" altLang="en-US" sz="32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을 접목한 전기차 충전소 확충을 통해</a:t>
            </a:r>
            <a:endParaRPr lang="en-US" altLang="ko-KR" sz="32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endParaRPr lang="en-US" altLang="ko-KR" sz="3200" dirty="0">
              <a:solidFill>
                <a:srgbClr val="92D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r>
              <a:rPr lang="en-US" altLang="ko-KR" sz="32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‘</a:t>
            </a:r>
            <a:r>
              <a:rPr lang="ko-KR" altLang="en-US" sz="32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경기도 전기차 보급률</a:t>
            </a:r>
            <a:r>
              <a:rPr lang="en-US" altLang="ko-KR" sz="32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’</a:t>
            </a:r>
            <a:r>
              <a:rPr lang="ko-KR" altLang="en-US" sz="32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ko-KR" altLang="en-US" sz="32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향상시키기</a:t>
            </a:r>
            <a:endParaRPr lang="ko-KR" altLang="en-US" sz="36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40334" y="305721"/>
            <a:ext cx="76382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sz="20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    Solution    Action Plan   </a:t>
            </a:r>
            <a:r>
              <a:rPr lang="ko-KR" altLang="en-US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0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96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3252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510971" y="2630918"/>
            <a:ext cx="75669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</a:p>
        </p:txBody>
      </p:sp>
    </p:spTree>
    <p:extLst>
      <p:ext uri="{BB962C8B-B14F-4D97-AF65-F5344CB8AC3E}">
        <p14:creationId xmlns:p14="http://schemas.microsoft.com/office/powerpoint/2010/main" val="1677297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-13252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69928" y="273714"/>
            <a:ext cx="92686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sz="2000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    Solution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1012" y="1079530"/>
            <a:ext cx="5975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#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한국</a:t>
            </a:r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/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일본 전기차 누적판매 현황</a:t>
            </a:r>
          </a:p>
        </p:txBody>
      </p:sp>
      <p:graphicFrame>
        <p:nvGraphicFramePr>
          <p:cNvPr id="15" name="차트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4016677"/>
              </p:ext>
            </p:extLst>
          </p:nvPr>
        </p:nvGraphicFramePr>
        <p:xfrm>
          <a:off x="1814198" y="2030132"/>
          <a:ext cx="7992411" cy="4047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604973" y="4769979"/>
            <a:ext cx="617703" cy="8705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407965" y="6197456"/>
            <a:ext cx="3034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출처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환경부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차데모협회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7662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2510971" y="2630918"/>
            <a:ext cx="75669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2371284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6888" y="1079936"/>
            <a:ext cx="6665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#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한국</a:t>
            </a:r>
            <a:r>
              <a:rPr lang="en-US" altLang="ko-KR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/ </a:t>
            </a:r>
            <a:r>
              <a:rPr lang="ko-KR" altLang="en-US" sz="24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일본 전기차 충전소 현황 시각화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3" b="6084"/>
          <a:stretch/>
        </p:blipFill>
        <p:spPr>
          <a:xfrm>
            <a:off x="807965" y="1769733"/>
            <a:ext cx="10421568" cy="45626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11" name="차트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0322082"/>
              </p:ext>
            </p:extLst>
          </p:nvPr>
        </p:nvGraphicFramePr>
        <p:xfrm>
          <a:off x="8767716" y="3018864"/>
          <a:ext cx="2319130" cy="3192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말풍선: 타원형 7"/>
          <p:cNvSpPr/>
          <p:nvPr/>
        </p:nvSpPr>
        <p:spPr>
          <a:xfrm>
            <a:off x="2703445" y="2780082"/>
            <a:ext cx="1116530" cy="64891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/>
              <a:t>147km^2</a:t>
            </a:r>
            <a:endParaRPr lang="ko-KR" altLang="en-US" sz="1050" b="1" dirty="0"/>
          </a:p>
        </p:txBody>
      </p:sp>
      <p:sp>
        <p:nvSpPr>
          <p:cNvPr id="12" name="말풍선: 타원형 11"/>
          <p:cNvSpPr/>
          <p:nvPr/>
        </p:nvSpPr>
        <p:spPr>
          <a:xfrm flipH="1">
            <a:off x="5143010" y="3555495"/>
            <a:ext cx="1150835" cy="648918"/>
          </a:xfrm>
          <a:prstGeom prst="wedgeEllipseCallou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/>
              <a:t>26km^2</a:t>
            </a:r>
            <a:endParaRPr lang="ko-KR" altLang="en-US" sz="105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7659757" y="6303744"/>
            <a:ext cx="3878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출처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환경부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차데모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협회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국토 교통부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39619" y="1449500"/>
            <a:ext cx="4064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*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한국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16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7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월 기준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일본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16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년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월 기준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72306" y="273714"/>
            <a:ext cx="8650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Solution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2065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4B04E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bg1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sp>
        <p:nvSpPr>
          <p:cNvPr id="10" name="모서리가 둥근 직사각형 11"/>
          <p:cNvSpPr/>
          <p:nvPr/>
        </p:nvSpPr>
        <p:spPr>
          <a:xfrm>
            <a:off x="2173354" y="2331832"/>
            <a:ext cx="7739270" cy="37946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226365" y="3429000"/>
            <a:ext cx="77392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하지만</a:t>
            </a:r>
            <a:r>
              <a:rPr lang="en-US" altLang="ko-KR" sz="32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, </a:t>
            </a:r>
            <a:r>
              <a:rPr lang="ko-KR" altLang="en-US" sz="32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단순히 </a:t>
            </a:r>
            <a:r>
              <a:rPr lang="ko-KR" altLang="en-US" sz="3200" dirty="0">
                <a:solidFill>
                  <a:srgbClr val="7030A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전기차 충전소가 부족</a:t>
            </a:r>
            <a:r>
              <a:rPr lang="ko-KR" altLang="en-US" sz="32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해서</a:t>
            </a:r>
            <a:endParaRPr lang="en-US" altLang="ko-KR" sz="32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endParaRPr lang="en-US" altLang="ko-KR" sz="3200" dirty="0">
              <a:solidFill>
                <a:srgbClr val="00B050"/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  <a:p>
            <a:pPr algn="ctr"/>
            <a:r>
              <a:rPr lang="ko-KR" altLang="en-US" sz="32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전기차 보급률이 낮은 걸까</a:t>
            </a:r>
            <a:r>
              <a:rPr lang="en-US" altLang="ko-KR" sz="3200" dirty="0">
                <a:solidFill>
                  <a:srgbClr val="00B05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72306" y="273714"/>
            <a:ext cx="8650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Purpose</a:t>
            </a:r>
            <a:r>
              <a:rPr lang="en-US" altLang="ko-KR" dirty="0">
                <a:solidFill>
                  <a:schemeClr val="bg1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</a:t>
            </a:r>
            <a:r>
              <a:rPr lang="en-US" altLang="ko-KR" sz="1600" dirty="0">
                <a:solidFill>
                  <a:schemeClr val="bg1">
                    <a:alpha val="50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Phenomenon</a:t>
            </a:r>
            <a:r>
              <a:rPr lang="en-US" altLang="ko-KR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</a:t>
            </a:r>
            <a:r>
              <a:rPr lang="en-US" altLang="ko-KR" sz="3200" dirty="0">
                <a:solidFill>
                  <a:srgbClr val="FFFF00"/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Problem</a:t>
            </a:r>
            <a:r>
              <a:rPr lang="en-US" altLang="ko-KR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    Solution    Action Plan   </a:t>
            </a:r>
            <a:r>
              <a:rPr lang="ko-KR" altLang="en-US" sz="1600" dirty="0">
                <a:solidFill>
                  <a:schemeClr val="bg1">
                    <a:alpha val="51000"/>
                  </a:schemeClr>
                </a:solidFill>
                <a:latin typeface="한컴 윤체 L" panose="02020603020101020101" pitchFamily="18" charset="-127"/>
                <a:ea typeface="한컴 윤체 L" panose="02020603020101020101" pitchFamily="18" charset="-127"/>
              </a:rPr>
              <a:t>기대효과</a:t>
            </a:r>
            <a:endParaRPr lang="ko-KR" altLang="en-US" sz="2000" dirty="0">
              <a:solidFill>
                <a:schemeClr val="bg1">
                  <a:alpha val="51000"/>
                </a:schemeClr>
              </a:solidFill>
              <a:latin typeface="한컴 윤체 L" panose="02020603020101020101" pitchFamily="18" charset="-127"/>
              <a:ea typeface="한컴 윤체 L" panose="0202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286888" y="858489"/>
            <a:ext cx="11478239" cy="3200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59"/>
          <a:stretch/>
        </p:blipFill>
        <p:spPr>
          <a:xfrm>
            <a:off x="286889" y="386782"/>
            <a:ext cx="2125008" cy="47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539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8840</TotalTime>
  <Words>712</Words>
  <Application>Microsoft Office PowerPoint</Application>
  <PresentationFormat>와이드스크린</PresentationFormat>
  <Paragraphs>157</Paragraphs>
  <Slides>30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9" baseType="lpstr">
      <vt:lpstr>배달의민족 주아</vt:lpstr>
      <vt:lpstr>한컴 윤체 M</vt:lpstr>
      <vt:lpstr>함초롬바탕</vt:lpstr>
      <vt:lpstr>한컴 윤체 L</vt:lpstr>
      <vt:lpstr>나눔손글씨 펜</vt:lpstr>
      <vt:lpstr>배달의민족 한나는 열한살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김형준</dc:creator>
  <cp:lastModifiedBy>jun</cp:lastModifiedBy>
  <cp:revision>258</cp:revision>
  <dcterms:created xsi:type="dcterms:W3CDTF">2016-07-16T08:32:19Z</dcterms:created>
  <dcterms:modified xsi:type="dcterms:W3CDTF">2016-08-22T11:00:29Z</dcterms:modified>
</cp:coreProperties>
</file>

<file path=docProps/thumbnail.jpeg>
</file>